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4" r:id="rId3"/>
    <p:sldId id="258" r:id="rId4"/>
    <p:sldId id="257" r:id="rId5"/>
    <p:sldId id="259" r:id="rId6"/>
    <p:sldId id="263" r:id="rId7"/>
    <p:sldId id="262" r:id="rId8"/>
    <p:sldId id="265" r:id="rId9"/>
    <p:sldId id="261" r:id="rId10"/>
    <p:sldId id="260" r:id="rId11"/>
    <p:sldId id="271" r:id="rId12"/>
    <p:sldId id="270" r:id="rId13"/>
    <p:sldId id="269" r:id="rId14"/>
    <p:sldId id="268" r:id="rId15"/>
    <p:sldId id="267" r:id="rId16"/>
    <p:sldId id="266" r:id="rId17"/>
    <p:sldId id="277" r:id="rId18"/>
    <p:sldId id="280" r:id="rId19"/>
    <p:sldId id="279" r:id="rId20"/>
    <p:sldId id="281" r:id="rId21"/>
    <p:sldId id="278" r:id="rId2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542-6392-4C64-9F43-8E0E16F97E5B}" type="datetimeFigureOut">
              <a:rPr lang="sr-Cyrl-RS" smtClean="0"/>
              <a:t>5.4.2013</a:t>
            </a:fld>
            <a:endParaRPr lang="sr-Cyrl-R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83E70-A67D-4DE1-9D70-A77A73B5F252}" type="slidenum">
              <a:rPr lang="sr-Cyrl-RS" smtClean="0"/>
              <a:t>‹#›</a:t>
            </a:fld>
            <a:endParaRPr lang="sr-Cyrl-R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r-Cyrl-R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542-6392-4C64-9F43-8E0E16F97E5B}" type="datetimeFigureOut">
              <a:rPr lang="sr-Cyrl-RS" smtClean="0"/>
              <a:t>5.4.2013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3E70-A67D-4DE1-9D70-A77A73B5F252}" type="slidenum">
              <a:rPr lang="sr-Cyrl-RS" smtClean="0"/>
              <a:t>‹#›</a:t>
            </a:fld>
            <a:endParaRPr lang="sr-Cyrl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542-6392-4C64-9F43-8E0E16F97E5B}" type="datetimeFigureOut">
              <a:rPr lang="sr-Cyrl-RS" smtClean="0"/>
              <a:t>5.4.2013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3E70-A67D-4DE1-9D70-A77A73B5F252}" type="slidenum">
              <a:rPr lang="sr-Cyrl-RS" smtClean="0"/>
              <a:t>‹#›</a:t>
            </a:fld>
            <a:endParaRPr lang="sr-Cyrl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4A58542-6392-4C64-9F43-8E0E16F97E5B}" type="datetimeFigureOut">
              <a:rPr lang="sr-Cyrl-RS" smtClean="0"/>
              <a:t>5.4.2013</a:t>
            </a:fld>
            <a:endParaRPr lang="sr-Cyrl-R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1A83E70-A67D-4DE1-9D70-A77A73B5F252}" type="slidenum">
              <a:rPr lang="sr-Cyrl-RS" smtClean="0"/>
              <a:t>‹#›</a:t>
            </a:fld>
            <a:endParaRPr lang="sr-Cyrl-R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542-6392-4C64-9F43-8E0E16F97E5B}" type="datetimeFigureOut">
              <a:rPr lang="sr-Cyrl-RS" smtClean="0"/>
              <a:t>5.4.2013</a:t>
            </a:fld>
            <a:endParaRPr lang="sr-Cyrl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3E70-A67D-4DE1-9D70-A77A73B5F252}" type="slidenum">
              <a:rPr lang="sr-Cyrl-RS" smtClean="0"/>
              <a:t>‹#›</a:t>
            </a:fld>
            <a:endParaRPr lang="sr-Cyrl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542-6392-4C64-9F43-8E0E16F97E5B}" type="datetimeFigureOut">
              <a:rPr lang="sr-Cyrl-RS" smtClean="0"/>
              <a:t>5.4.2013</a:t>
            </a:fld>
            <a:endParaRPr lang="sr-Cyrl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3E70-A67D-4DE1-9D70-A77A73B5F252}" type="slidenum">
              <a:rPr lang="sr-Cyrl-RS" smtClean="0"/>
              <a:t>‹#›</a:t>
            </a:fld>
            <a:endParaRPr lang="sr-Cyrl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3E70-A67D-4DE1-9D70-A77A73B5F252}" type="slidenum">
              <a:rPr lang="sr-Cyrl-RS" smtClean="0"/>
              <a:t>‹#›</a:t>
            </a:fld>
            <a:endParaRPr lang="sr-Cyrl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542-6392-4C64-9F43-8E0E16F97E5B}" type="datetimeFigureOut">
              <a:rPr lang="sr-Cyrl-RS" smtClean="0"/>
              <a:t>5.4.2013</a:t>
            </a:fld>
            <a:endParaRPr lang="sr-Cyrl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542-6392-4C64-9F43-8E0E16F97E5B}" type="datetimeFigureOut">
              <a:rPr lang="sr-Cyrl-RS" smtClean="0"/>
              <a:t>5.4.2013</a:t>
            </a:fld>
            <a:endParaRPr lang="sr-Cyrl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3E70-A67D-4DE1-9D70-A77A73B5F252}" type="slidenum">
              <a:rPr lang="sr-Cyrl-RS" smtClean="0"/>
              <a:t>‹#›</a:t>
            </a:fld>
            <a:endParaRPr lang="sr-Cyrl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542-6392-4C64-9F43-8E0E16F97E5B}" type="datetimeFigureOut">
              <a:rPr lang="sr-Cyrl-RS" smtClean="0"/>
              <a:t>5.4.2013</a:t>
            </a:fld>
            <a:endParaRPr lang="sr-Cyrl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Cyrl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A83E70-A67D-4DE1-9D70-A77A73B5F252}" type="slidenum">
              <a:rPr lang="sr-Cyrl-RS" smtClean="0"/>
              <a:t>‹#›</a:t>
            </a:fld>
            <a:endParaRPr lang="sr-Cyrl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4A58542-6392-4C64-9F43-8E0E16F97E5B}" type="datetimeFigureOut">
              <a:rPr lang="sr-Cyrl-RS" smtClean="0"/>
              <a:t>5.4.2013</a:t>
            </a:fld>
            <a:endParaRPr lang="sr-Cyrl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1A83E70-A67D-4DE1-9D70-A77A73B5F252}" type="slidenum">
              <a:rPr lang="sr-Cyrl-RS" smtClean="0"/>
              <a:t>‹#›</a:t>
            </a:fld>
            <a:endParaRPr lang="sr-Cyrl-R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r-Cyrl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542-6392-4C64-9F43-8E0E16F97E5B}" type="datetimeFigureOut">
              <a:rPr lang="sr-Cyrl-RS" smtClean="0"/>
              <a:t>5.4.2013</a:t>
            </a:fld>
            <a:endParaRPr lang="sr-Cyrl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A83E70-A67D-4DE1-9D70-A77A73B5F252}" type="slidenum">
              <a:rPr lang="sr-Cyrl-RS" smtClean="0"/>
              <a:t>‹#›</a:t>
            </a:fld>
            <a:endParaRPr lang="sr-Cyrl-R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r-Cyrl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4A58542-6392-4C64-9F43-8E0E16F97E5B}" type="datetimeFigureOut">
              <a:rPr lang="sr-Cyrl-RS" smtClean="0"/>
              <a:t>5.4.2013</a:t>
            </a:fld>
            <a:endParaRPr lang="sr-Cyrl-R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Cyrl-R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1A83E70-A67D-4DE1-9D70-A77A73B5F252}" type="slidenum">
              <a:rPr lang="sr-Cyrl-RS" smtClean="0"/>
              <a:t>‹#›</a:t>
            </a:fld>
            <a:endParaRPr lang="sr-Cyrl-R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Аутор Братислав Филиповић, М.Сц.ецц</a:t>
            </a:r>
            <a:endParaRPr lang="sr-Latn-RS" dirty="0" smtClean="0"/>
          </a:p>
          <a:p>
            <a:endParaRPr lang="sr-Latn-RS" dirty="0"/>
          </a:p>
          <a:p>
            <a:r>
              <a:rPr lang="sr-Latn-RS" dirty="0" smtClean="0"/>
              <a:t>A</a:t>
            </a:r>
            <a:r>
              <a:rPr lang="sr-Cyrl-RS" dirty="0" smtClean="0"/>
              <a:t>кадемија Филиповић, Јагодина</a:t>
            </a:r>
            <a:endParaRPr lang="sr-Cyrl-R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6864" cy="2945295"/>
          </a:xfrm>
        </p:spPr>
        <p:txBody>
          <a:bodyPr/>
          <a:lstStyle/>
          <a:p>
            <a:r>
              <a:rPr lang="sr-Cyrl-R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Најчешће грешке при прављењу </a:t>
            </a:r>
            <a:r>
              <a:rPr lang="sr-Latn-R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Point</a:t>
            </a:r>
            <a:br>
              <a:rPr lang="sr-Latn-R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Cyrl-R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презентација</a:t>
            </a:r>
            <a:r>
              <a:rPr lang="sr-Cyrl-RS" dirty="0"/>
              <a:t/>
            </a:r>
            <a:br>
              <a:rPr lang="sr-Cyrl-RS" dirty="0"/>
            </a:br>
            <a:r>
              <a:rPr lang="sr-Cyrl-RS" dirty="0"/>
              <a:t> 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86611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59088"/>
          </a:xfrm>
        </p:spPr>
        <p:txBody>
          <a:bodyPr>
            <a:normAutofit/>
          </a:bodyPr>
          <a:lstStyle/>
          <a:p>
            <a:r>
              <a:rPr lang="sr-Cyrl-RS" sz="3600" dirty="0"/>
              <a:t> на крају </a:t>
            </a:r>
            <a:r>
              <a:rPr lang="sr-Cyrl-RS" sz="3600" dirty="0" smtClean="0"/>
              <a:t>презентације</a:t>
            </a:r>
            <a:r>
              <a:rPr lang="sr-Latn-RS" sz="3600" dirty="0" smtClean="0"/>
              <a:t> </a:t>
            </a:r>
            <a:r>
              <a:rPr lang="ru-RU" sz="3600" dirty="0" smtClean="0"/>
              <a:t>увек </a:t>
            </a:r>
            <a:r>
              <a:rPr lang="ru-RU" sz="3600" dirty="0"/>
              <a:t>треба дати краћи преглед онога што је изожено, и </a:t>
            </a:r>
            <a:r>
              <a:rPr lang="ru-RU" sz="3600" dirty="0" smtClean="0"/>
              <a:t>одговарајуће</a:t>
            </a:r>
            <a:r>
              <a:rPr lang="sr-Latn-RS" sz="3600" dirty="0" smtClean="0"/>
              <a:t> </a:t>
            </a:r>
            <a:r>
              <a:rPr lang="sr-Cyrl-RS" sz="3600" dirty="0" smtClean="0"/>
              <a:t>закључке</a:t>
            </a:r>
            <a:endParaRPr lang="sr-Cyrl-R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368152"/>
          </a:xfrm>
        </p:spPr>
        <p:txBody>
          <a:bodyPr>
            <a:noAutofit/>
          </a:bodyPr>
          <a:lstStyle/>
          <a:p>
            <a:pPr algn="ctr"/>
            <a:r>
              <a:rPr lang="sr-Latn-R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Недостатак 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закључка на крају презентације</a:t>
            </a:r>
            <a:endParaRPr lang="sr-Cyrl-R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374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19128"/>
          </a:xfrm>
        </p:spPr>
        <p:txBody>
          <a:bodyPr/>
          <a:lstStyle/>
          <a:p>
            <a:r>
              <a:rPr lang="ru-RU" sz="4400" dirty="0"/>
              <a:t>то јако вређа публику, која мисли </a:t>
            </a:r>
            <a:r>
              <a:rPr lang="ru-RU" sz="4400" dirty="0" smtClean="0"/>
              <a:t>да</a:t>
            </a:r>
            <a:r>
              <a:rPr lang="sr-Latn-RS" sz="4400" dirty="0" smtClean="0"/>
              <a:t> </a:t>
            </a:r>
            <a:r>
              <a:rPr lang="ru-RU" sz="4400" dirty="0" smtClean="0"/>
              <a:t>се </a:t>
            </a:r>
            <a:r>
              <a:rPr lang="ru-RU" sz="4400" dirty="0"/>
              <a:t>нисте довољно добро спремили за излагање, и неће </a:t>
            </a:r>
            <a:r>
              <a:rPr lang="ru-RU" sz="4400" dirty="0" smtClean="0"/>
              <a:t>вам</a:t>
            </a:r>
            <a:r>
              <a:rPr lang="sr-Latn-RS" sz="4400" dirty="0" smtClean="0"/>
              <a:t> </a:t>
            </a:r>
            <a:r>
              <a:rPr lang="ru-RU" sz="4400" dirty="0" smtClean="0"/>
              <a:t>поклонити</a:t>
            </a:r>
            <a:r>
              <a:rPr lang="sr-Latn-RS" sz="4400" dirty="0" smtClean="0"/>
              <a:t> </a:t>
            </a:r>
            <a:r>
              <a:rPr lang="sr-Cyrl-RS" sz="4400" dirty="0" smtClean="0"/>
              <a:t>пажњу</a:t>
            </a:r>
            <a:endParaRPr lang="sr-Cyrl-RS" sz="4400" dirty="0"/>
          </a:p>
          <a:p>
            <a:endParaRPr lang="sr-Cyrl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</a:t>
            </a:r>
            <a:r>
              <a:rPr lang="sr-Cyrl-R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Читање </a:t>
            </a:r>
            <a:r>
              <a:rPr lang="sr-Cyrl-R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текста  презентације </a:t>
            </a:r>
            <a:endParaRPr lang="sr-Cyrl-R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138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891136"/>
          </a:xfrm>
        </p:spPr>
        <p:txBody>
          <a:bodyPr>
            <a:normAutofit/>
          </a:bodyPr>
          <a:lstStyle/>
          <a:p>
            <a:r>
              <a:rPr lang="ru-RU" sz="3600" dirty="0"/>
              <a:t>увек морате имати на уму коме причате </a:t>
            </a:r>
            <a:r>
              <a:rPr lang="ru-RU" sz="3600" dirty="0" smtClean="0"/>
              <a:t>-</a:t>
            </a:r>
            <a:r>
              <a:rPr lang="sr-Latn-RS" sz="3600" dirty="0" smtClean="0"/>
              <a:t> </a:t>
            </a:r>
            <a:r>
              <a:rPr lang="ru-RU" sz="3600" dirty="0" smtClean="0"/>
              <a:t>публици </a:t>
            </a:r>
            <a:r>
              <a:rPr lang="ru-RU" sz="3600" dirty="0"/>
              <a:t>а не зидовима или </a:t>
            </a:r>
            <a:r>
              <a:rPr lang="ru-RU" sz="3600" dirty="0" smtClean="0"/>
              <a:t>поду</a:t>
            </a:r>
            <a:endParaRPr lang="sr-Latn-RS" sz="3600" dirty="0" smtClean="0"/>
          </a:p>
          <a:p>
            <a:r>
              <a:rPr lang="sr-Cyrl-RS" sz="3600" dirty="0" smtClean="0"/>
              <a:t>Током предавања обавезно </a:t>
            </a:r>
            <a:r>
              <a:rPr lang="sr-Cyrl-RS" sz="3600" dirty="0"/>
              <a:t>се </a:t>
            </a:r>
            <a:r>
              <a:rPr lang="sr-Cyrl-RS" sz="3600" dirty="0" smtClean="0"/>
              <a:t>обраћајте  свим присутним у сали/ учионици</a:t>
            </a:r>
            <a:endParaRPr lang="sr-Cyrl-R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</a:t>
            </a:r>
            <a:r>
              <a:rPr lang="sr-Cyrl-R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обраћање публици </a:t>
            </a:r>
            <a:endParaRPr lang="sr-Cyrl-R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8494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891136"/>
          </a:xfrm>
        </p:spPr>
        <p:txBody>
          <a:bodyPr>
            <a:normAutofit/>
          </a:bodyPr>
          <a:lstStyle/>
          <a:p>
            <a:r>
              <a:rPr lang="sr-Cyrl-RS" sz="4000" dirty="0"/>
              <a:t>у званичним </a:t>
            </a:r>
            <a:r>
              <a:rPr lang="sr-Cyrl-RS" sz="4000" dirty="0" smtClean="0"/>
              <a:t>презентацијама </a:t>
            </a:r>
            <a:r>
              <a:rPr lang="ru-RU" sz="4000" dirty="0" smtClean="0"/>
              <a:t>мора </a:t>
            </a:r>
            <a:r>
              <a:rPr lang="ru-RU" sz="4000" dirty="0"/>
              <a:t>се користити примерен речник, тако да су изрази као што је </a:t>
            </a:r>
            <a:r>
              <a:rPr lang="ru-RU" sz="4000" dirty="0" smtClean="0"/>
              <a:t>нпр. </a:t>
            </a:r>
            <a:r>
              <a:rPr lang="sr-Cyrl-RS" sz="4000" dirty="0" smtClean="0"/>
              <a:t>штеловање </a:t>
            </a:r>
            <a:r>
              <a:rPr lang="sr-Cyrl-RS" sz="4000" dirty="0"/>
              <a:t>у потпуности </a:t>
            </a:r>
            <a:r>
              <a:rPr lang="sr-Cyrl-RS" sz="4000" dirty="0" smtClean="0"/>
              <a:t>неприкладан</a:t>
            </a:r>
            <a:endParaRPr lang="sr-Cyrl-RS" sz="4000" dirty="0"/>
          </a:p>
          <a:p>
            <a:endParaRPr lang="sr-Cyrl-R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764432"/>
          </a:xfrm>
        </p:spPr>
        <p:txBody>
          <a:bodyPr>
            <a:normAutofit/>
          </a:bodyPr>
          <a:lstStyle/>
          <a:p>
            <a:pPr algn="ctr"/>
            <a:r>
              <a:rPr lang="sr-Cyrl-R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10. Коришћење  фраза  током </a:t>
            </a:r>
            <a:r>
              <a:rPr lang="sr-Cyrl-R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излагања</a:t>
            </a:r>
            <a:endParaRPr lang="sr-Cyrl-R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971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j028258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8339" y="3053184"/>
            <a:ext cx="3399929" cy="3652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51176"/>
          </a:xfrm>
        </p:spPr>
        <p:txBody>
          <a:bodyPr>
            <a:normAutofit/>
          </a:bodyPr>
          <a:lstStyle/>
          <a:p>
            <a:r>
              <a:rPr lang="sr-Cyrl-RS" sz="4000" dirty="0"/>
              <a:t>све о </a:t>
            </a:r>
            <a:r>
              <a:rPr lang="sr-Cyrl-RS" sz="4000" dirty="0" smtClean="0"/>
              <a:t>чему </a:t>
            </a:r>
            <a:r>
              <a:rPr lang="ru-RU" sz="4000" dirty="0" smtClean="0"/>
              <a:t>причате </a:t>
            </a:r>
            <a:r>
              <a:rPr lang="ru-RU" sz="4000" dirty="0"/>
              <a:t>ће бити много јасније слушаоцу ако уз текст приложите и </a:t>
            </a:r>
            <a:r>
              <a:rPr lang="ru-RU" sz="4000" dirty="0" smtClean="0"/>
              <a:t>неки графички </a:t>
            </a:r>
            <a:r>
              <a:rPr lang="ru-RU" sz="4000" dirty="0"/>
              <a:t>приказ. Користити основне ефекте анимације</a:t>
            </a:r>
            <a:endParaRPr lang="sr-Cyrl-R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11. Презентација без графика, слика или фотографија</a:t>
            </a:r>
            <a:endParaRPr lang="sr-Cyrl-R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534183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9585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07160"/>
          </a:xfrm>
        </p:spPr>
        <p:txBody>
          <a:bodyPr>
            <a:normAutofit/>
          </a:bodyPr>
          <a:lstStyle/>
          <a:p>
            <a:r>
              <a:rPr lang="sr-Cyrl-RS" sz="3600" dirty="0"/>
              <a:t>у свом излагању </a:t>
            </a:r>
            <a:r>
              <a:rPr lang="sr-Cyrl-RS" sz="3600" dirty="0" smtClean="0"/>
              <a:t>треба </a:t>
            </a:r>
            <a:r>
              <a:rPr lang="ru-RU" sz="3600" dirty="0" smtClean="0"/>
              <a:t>избегавати </a:t>
            </a:r>
            <a:r>
              <a:rPr lang="ru-RU" sz="3600" dirty="0"/>
              <a:t>све поштапалице типа значи, овај, хм и сл. То се </a:t>
            </a:r>
            <a:r>
              <a:rPr lang="ru-RU" sz="3600" dirty="0" smtClean="0"/>
              <a:t>постиже споријим </a:t>
            </a:r>
            <a:r>
              <a:rPr lang="ru-RU" sz="3600" dirty="0"/>
              <a:t>причањем, и на тај начин можете са се зауставите пре </a:t>
            </a:r>
            <a:r>
              <a:rPr lang="ru-RU" sz="3600" dirty="0" smtClean="0"/>
              <a:t>него </a:t>
            </a:r>
            <a:r>
              <a:rPr lang="sr-Cyrl-RS" sz="3600" dirty="0" smtClean="0"/>
              <a:t>што </a:t>
            </a:r>
            <a:r>
              <a:rPr lang="sr-Cyrl-RS" sz="3600" dirty="0"/>
              <a:t>их изговорите</a:t>
            </a:r>
            <a:endParaRPr lang="sr-Cyrl-R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404392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12. Коришћење поштапалица током излагања</a:t>
            </a:r>
            <a:endParaRPr lang="sr-Cyrl-R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9595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92488"/>
          </a:xfrm>
        </p:spPr>
        <p:txBody>
          <a:bodyPr>
            <a:normAutofit/>
          </a:bodyPr>
          <a:lstStyle/>
          <a:p>
            <a:r>
              <a:rPr lang="sr-Cyrl-RS" sz="2800" dirty="0"/>
              <a:t>када треба нешто </a:t>
            </a:r>
            <a:r>
              <a:rPr lang="sr-Cyrl-RS" sz="2800" dirty="0" smtClean="0"/>
              <a:t>да </a:t>
            </a:r>
            <a:r>
              <a:rPr lang="ru-RU" sz="2800" dirty="0" smtClean="0"/>
              <a:t>излажете</a:t>
            </a:r>
            <a:r>
              <a:rPr lang="ru-RU" sz="2800" dirty="0"/>
              <a:t>, обавезно пре почетка ваше сесије / вежби нађите </a:t>
            </a:r>
            <a:r>
              <a:rPr lang="ru-RU" sz="2800" dirty="0" smtClean="0"/>
              <a:t>одговорно лице</a:t>
            </a:r>
            <a:r>
              <a:rPr lang="ru-RU" sz="2800" dirty="0"/>
              <a:t>, дајте му да пресними вашу презентацију на компјутер са којег </a:t>
            </a:r>
            <a:r>
              <a:rPr lang="ru-RU" sz="2800" dirty="0" smtClean="0"/>
              <a:t>ће</a:t>
            </a:r>
            <a:r>
              <a:rPr lang="ru-RU" sz="2800" dirty="0"/>
              <a:t> </a:t>
            </a:r>
            <a:r>
              <a:rPr lang="ru-RU" sz="2800" dirty="0" smtClean="0"/>
              <a:t>се </a:t>
            </a:r>
            <a:r>
              <a:rPr lang="ru-RU" sz="2800" dirty="0"/>
              <a:t>пројектовати, проверите да ли је све у реду у самој </a:t>
            </a:r>
            <a:r>
              <a:rPr lang="ru-RU" sz="2800" dirty="0" smtClean="0"/>
              <a:t>презентацији (фонт</a:t>
            </a:r>
            <a:r>
              <a:rPr lang="ru-RU" sz="2800" dirty="0"/>
              <a:t>, величина слова, слике, дијаграми, анимација), и сачувајте </a:t>
            </a:r>
            <a:r>
              <a:rPr lang="ru-RU" sz="2800" dirty="0" smtClean="0"/>
              <a:t>фајл тако </a:t>
            </a:r>
            <a:r>
              <a:rPr lang="ru-RU" sz="2800" dirty="0"/>
              <a:t>да када </a:t>
            </a:r>
            <a:r>
              <a:rPr lang="ru-RU" sz="2800" dirty="0" smtClean="0"/>
              <a:t>дође </a:t>
            </a:r>
            <a:r>
              <a:rPr lang="ru-RU" sz="2800" dirty="0"/>
              <a:t>ред на ваше излагање, не губите време </a:t>
            </a:r>
            <a:r>
              <a:rPr lang="ru-RU" sz="2800" dirty="0" smtClean="0"/>
              <a:t>на </a:t>
            </a:r>
            <a:r>
              <a:rPr lang="sr-Cyrl-RS" sz="2800" dirty="0" smtClean="0"/>
              <a:t>проналажење </a:t>
            </a:r>
            <a:r>
              <a:rPr lang="sr-Cyrl-RS" sz="2800" dirty="0"/>
              <a:t>и отварање </a:t>
            </a:r>
            <a:r>
              <a:rPr lang="sr-Cyrl-RS" sz="2800" dirty="0" smtClean="0"/>
              <a:t>фајла</a:t>
            </a:r>
            <a:endParaRPr lang="sr-Cyrl-R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692424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13. Презенатација није на време припремљена</a:t>
            </a:r>
            <a:endParaRPr lang="sr-Cyrl-R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445224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135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179168"/>
          </a:xfrm>
        </p:spPr>
        <p:txBody>
          <a:bodyPr>
            <a:normAutofit fontScale="92500" lnSpcReduction="20000"/>
          </a:bodyPr>
          <a:lstStyle/>
          <a:p>
            <a:r>
              <a:rPr lang="sr-Cyrl-RS" sz="3500" dirty="0"/>
              <a:t>у </a:t>
            </a:r>
            <a:r>
              <a:rPr lang="sr-Cyrl-RS" sz="3500" dirty="0" smtClean="0"/>
              <a:t>већини</a:t>
            </a:r>
            <a:r>
              <a:rPr lang="sr-Cyrl-RS" sz="3500" dirty="0"/>
              <a:t> </a:t>
            </a:r>
            <a:r>
              <a:rPr lang="ru-RU" sz="3500" dirty="0" smtClean="0"/>
              <a:t>случајева </a:t>
            </a:r>
            <a:r>
              <a:rPr lang="ru-RU" sz="3500" dirty="0"/>
              <a:t>презентације су временски </a:t>
            </a:r>
            <a:r>
              <a:rPr lang="ru-RU" sz="3500" dirty="0" smtClean="0"/>
              <a:t>ограничене </a:t>
            </a:r>
            <a:r>
              <a:rPr lang="ru-RU" sz="3500" dirty="0"/>
              <a:t>од </a:t>
            </a:r>
            <a:r>
              <a:rPr lang="ru-RU" sz="3500" dirty="0" smtClean="0"/>
              <a:t>стране организатора </a:t>
            </a:r>
            <a:r>
              <a:rPr lang="ru-RU" sz="3500" dirty="0"/>
              <a:t>предавања, тако да у припреми морате водити </a:t>
            </a:r>
            <a:r>
              <a:rPr lang="ru-RU" sz="3500" dirty="0" smtClean="0"/>
              <a:t>рачуна о томе </a:t>
            </a:r>
          </a:p>
          <a:p>
            <a:r>
              <a:rPr lang="ru-RU" sz="3500" dirty="0"/>
              <a:t>з</a:t>
            </a:r>
            <a:r>
              <a:rPr lang="ru-RU" sz="3500" dirty="0" smtClean="0"/>
              <a:t>годно </a:t>
            </a:r>
            <a:r>
              <a:rPr lang="ru-RU" sz="3500" dirty="0"/>
              <a:t>је да за време презентације имате сат испред себе </a:t>
            </a:r>
            <a:r>
              <a:rPr lang="ru-RU" sz="3500" dirty="0" smtClean="0"/>
              <a:t>како бисте </a:t>
            </a:r>
            <a:r>
              <a:rPr lang="ru-RU" sz="3500" dirty="0"/>
              <a:t>могли да контролиште где сте за које време стигли, и на </a:t>
            </a:r>
            <a:r>
              <a:rPr lang="ru-RU" sz="3500" dirty="0" smtClean="0"/>
              <a:t>тај начин </a:t>
            </a:r>
            <a:r>
              <a:rPr lang="ru-RU" sz="3500" dirty="0"/>
              <a:t>успорите или убрзате </a:t>
            </a:r>
            <a:r>
              <a:rPr lang="ru-RU" sz="3500" dirty="0" smtClean="0"/>
              <a:t>презентацију</a:t>
            </a:r>
            <a:endParaRPr lang="ru-RU" sz="3500" dirty="0"/>
          </a:p>
          <a:p>
            <a:pPr marL="0" indent="0">
              <a:buNone/>
            </a:pPr>
            <a:r>
              <a:rPr lang="sr-Cyrl-RS" dirty="0"/>
              <a:t> </a:t>
            </a:r>
            <a:endParaRPr lang="sr-Cyrl-R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764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14. 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поштовање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ограничења 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трајања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презентације</a:t>
            </a:r>
            <a:endParaRPr lang="sr-Cyrl-R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445224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836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 </a:t>
            </a:r>
            <a:r>
              <a:rPr lang="ru-RU" sz="3200" dirty="0" smtClean="0"/>
              <a:t>слободно </a:t>
            </a:r>
            <a:r>
              <a:rPr lang="ru-RU" sz="3200" dirty="0"/>
              <a:t>користите неку од </a:t>
            </a:r>
            <a:r>
              <a:rPr lang="ru-RU" sz="3200" dirty="0" smtClean="0"/>
              <a:t>великог спектра </a:t>
            </a:r>
            <a:r>
              <a:rPr lang="ru-RU" sz="3200" dirty="0"/>
              <a:t>анимација које програм нуди, али водећи рачуна о томе да </a:t>
            </a:r>
            <a:r>
              <a:rPr lang="ru-RU" sz="3200" dirty="0" smtClean="0"/>
              <a:t>са њима </a:t>
            </a:r>
            <a:r>
              <a:rPr lang="ru-RU" sz="3200" dirty="0"/>
              <a:t>не претерате, јер постоји могућност да толико све извртите, </a:t>
            </a:r>
            <a:r>
              <a:rPr lang="ru-RU" sz="3200" dirty="0" smtClean="0"/>
              <a:t>да слушалац </a:t>
            </a:r>
            <a:r>
              <a:rPr lang="ru-RU" sz="3200" dirty="0"/>
              <a:t>више не зна шта одакле иде. </a:t>
            </a:r>
            <a:r>
              <a:rPr lang="ru-RU" sz="3200" dirty="0" smtClean="0"/>
              <a:t>Такође </a:t>
            </a:r>
            <a:r>
              <a:rPr lang="ru-RU" sz="3200" dirty="0"/>
              <a:t>водите рачуна да </a:t>
            </a:r>
            <a:r>
              <a:rPr lang="ru-RU" sz="3200" dirty="0" smtClean="0"/>
              <a:t>не стављате </a:t>
            </a:r>
            <a:r>
              <a:rPr lang="ru-RU" sz="3200" dirty="0"/>
              <a:t>неке компликоване анимације, како не би одузеле </a:t>
            </a:r>
            <a:r>
              <a:rPr lang="ru-RU" sz="3200" dirty="0" smtClean="0"/>
              <a:t>превише </a:t>
            </a:r>
            <a:r>
              <a:rPr lang="sr-Cyrl-RS" sz="3200" dirty="0" smtClean="0"/>
              <a:t>времена </a:t>
            </a:r>
            <a:r>
              <a:rPr lang="sr-Cyrl-RS" sz="3200" dirty="0"/>
              <a:t>у току </a:t>
            </a:r>
            <a:r>
              <a:rPr lang="sr-Cyrl-RS" sz="3200" dirty="0" smtClean="0"/>
              <a:t>презентације</a:t>
            </a:r>
            <a:endParaRPr lang="sr-Cyrl-RS" sz="3200" dirty="0"/>
          </a:p>
          <a:p>
            <a:pPr marL="0" indent="0">
              <a:buNone/>
            </a:pPr>
            <a:r>
              <a:rPr lang="sr-Cyrl-RS" sz="3200" dirty="0"/>
              <a:t> </a:t>
            </a:r>
            <a:endParaRPr lang="sr-Cyrl-R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15. </a:t>
            </a:r>
            <a:r>
              <a:rPr lang="sr-Cyrl-R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Недостатак  </a:t>
            </a:r>
            <a:r>
              <a:rPr lang="sr-Cyrl-R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анимације </a:t>
            </a:r>
            <a:endParaRPr lang="sr-Cyrl-R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5445224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1853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1520" y="1484784"/>
            <a:ext cx="8229600" cy="4572000"/>
          </a:xfrm>
        </p:spPr>
        <p:txBody>
          <a:bodyPr>
            <a:normAutofit/>
          </a:bodyPr>
          <a:lstStyle/>
          <a:p>
            <a:r>
              <a:rPr lang="ru-RU" sz="3600" dirty="0"/>
              <a:t>при изради презентације битне појмове </a:t>
            </a:r>
            <a:r>
              <a:rPr lang="ru-RU" sz="3600" dirty="0" smtClean="0"/>
              <a:t>или кључне речи </a:t>
            </a:r>
            <a:r>
              <a:rPr lang="ru-RU" sz="3600" dirty="0"/>
              <a:t>можете нагластити неком бојом различитом од </a:t>
            </a:r>
            <a:r>
              <a:rPr lang="ru-RU" sz="3600" dirty="0" smtClean="0"/>
              <a:t>вашег основног </a:t>
            </a:r>
            <a:r>
              <a:rPr lang="ru-RU" sz="3600" dirty="0"/>
              <a:t>текста, како би одмах привукла пажњу слушалаца</a:t>
            </a:r>
            <a:endParaRPr lang="sr-Cyrl-R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16. </a:t>
            </a:r>
            <a:r>
              <a:rPr lang="sr-Cyrl-R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Истицање </a:t>
            </a:r>
            <a:r>
              <a:rPr lang="sr-Cyrl-R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бојом</a:t>
            </a:r>
            <a:endParaRPr lang="sr-Cyrl-R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0775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171056"/>
          </a:xfrm>
        </p:spPr>
        <p:txBody>
          <a:bodyPr>
            <a:normAutofit/>
          </a:bodyPr>
          <a:lstStyle/>
          <a:p>
            <a:r>
              <a:rPr lang="sr-Cyrl-RS" sz="3600" dirty="0" smtClean="0"/>
              <a:t>Смернице и сугестије за израду  „ДОБРЕ „ презентације у 16 тачака</a:t>
            </a:r>
            <a:endParaRPr lang="sr-Cyrl-R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sr-Cyrl-R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Кратко упутство корисницима</a:t>
            </a:r>
            <a:r>
              <a:rPr lang="de-DE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de-DE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r-Latn-R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Power </a:t>
            </a:r>
            <a:r>
              <a:rPr lang="sr-Latn-R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Point</a:t>
            </a:r>
            <a:r>
              <a:rPr lang="sr-Cyrl-R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sr-Cyrl-R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502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3608" y="980728"/>
            <a:ext cx="71287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b="1" i="1" dirty="0" smtClean="0"/>
              <a:t>Не жртвујте читљивост ради стила</a:t>
            </a:r>
            <a:endParaRPr lang="ru-RU" sz="2800" i="1" dirty="0"/>
          </a:p>
        </p:txBody>
      </p:sp>
      <p:sp>
        <p:nvSpPr>
          <p:cNvPr id="5" name="Rectangle 4"/>
          <p:cNvSpPr/>
          <p:nvPr/>
        </p:nvSpPr>
        <p:spPr>
          <a:xfrm>
            <a:off x="1547664" y="1772816"/>
            <a:ext cx="184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endParaRPr lang="ru-RU" sz="2800" dirty="0"/>
          </a:p>
        </p:txBody>
      </p:sp>
      <p:sp>
        <p:nvSpPr>
          <p:cNvPr id="7" name="Rectangle 6"/>
          <p:cNvSpPr/>
          <p:nvPr/>
        </p:nvSpPr>
        <p:spPr>
          <a:xfrm>
            <a:off x="1577970" y="5301208"/>
            <a:ext cx="41017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b="1" dirty="0"/>
              <a:t>Не жртвујте читљивост ради стила</a:t>
            </a:r>
            <a:endParaRPr lang="ru-RU" dirty="0"/>
          </a:p>
        </p:txBody>
      </p:sp>
      <p:sp>
        <p:nvSpPr>
          <p:cNvPr id="9" name="Rectangle 8"/>
          <p:cNvSpPr/>
          <p:nvPr/>
        </p:nvSpPr>
        <p:spPr>
          <a:xfrm>
            <a:off x="1043608" y="1700808"/>
            <a:ext cx="72728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5050"/>
                </a:solidFill>
                <a:latin typeface="Castellar" pitchFamily="18" charset="0"/>
              </a:rPr>
              <a:t>Ne </a:t>
            </a:r>
            <a:r>
              <a:rPr lang="sr-Latn-CS" sz="3600" b="1" dirty="0" smtClean="0">
                <a:solidFill>
                  <a:srgbClr val="FF5050"/>
                </a:solidFill>
                <a:latin typeface="Castellar" pitchFamily="18" charset="0"/>
              </a:rPr>
              <a:t>Zh</a:t>
            </a:r>
            <a:r>
              <a:rPr lang="en-US" sz="3600" b="1" dirty="0" err="1" smtClean="0">
                <a:solidFill>
                  <a:srgbClr val="FF5050"/>
                </a:solidFill>
                <a:latin typeface="Castellar" pitchFamily="18" charset="0"/>
              </a:rPr>
              <a:t>rtvujte</a:t>
            </a:r>
            <a:r>
              <a:rPr lang="en-US" sz="3600" b="1" dirty="0" smtClean="0">
                <a:solidFill>
                  <a:srgbClr val="FF5050"/>
                </a:solidFill>
                <a:latin typeface="Castellar" pitchFamily="18" charset="0"/>
              </a:rPr>
              <a:t> </a:t>
            </a:r>
            <a:r>
              <a:rPr lang="sr-Latn-CS" sz="3600" b="1" dirty="0">
                <a:solidFill>
                  <a:srgbClr val="FF5050"/>
                </a:solidFill>
                <a:latin typeface="Castellar" pitchFamily="18" charset="0"/>
              </a:rPr>
              <a:t>CH</a:t>
            </a:r>
            <a:r>
              <a:rPr lang="en-US" sz="3600" b="1" dirty="0" err="1">
                <a:solidFill>
                  <a:srgbClr val="FF5050"/>
                </a:solidFill>
                <a:latin typeface="Castellar" pitchFamily="18" charset="0"/>
              </a:rPr>
              <a:t>itljivost</a:t>
            </a:r>
            <a:r>
              <a:rPr lang="en-US" sz="3600" b="1" dirty="0">
                <a:solidFill>
                  <a:srgbClr val="FF5050"/>
                </a:solidFill>
                <a:latin typeface="Castellar" pitchFamily="18" charset="0"/>
              </a:rPr>
              <a:t> </a:t>
            </a:r>
            <a:r>
              <a:rPr lang="en-US" sz="3600" b="1" dirty="0" err="1">
                <a:solidFill>
                  <a:srgbClr val="FF5050"/>
                </a:solidFill>
                <a:latin typeface="Castellar" pitchFamily="18" charset="0"/>
              </a:rPr>
              <a:t>radi</a:t>
            </a:r>
            <a:r>
              <a:rPr lang="en-US" sz="3600" b="1" dirty="0">
                <a:solidFill>
                  <a:srgbClr val="FF5050"/>
                </a:solidFill>
                <a:latin typeface="Castellar" pitchFamily="18" charset="0"/>
              </a:rPr>
              <a:t> </a:t>
            </a:r>
            <a:r>
              <a:rPr lang="en-US" sz="3600" b="1" dirty="0" err="1">
                <a:solidFill>
                  <a:srgbClr val="FF5050"/>
                </a:solidFill>
                <a:latin typeface="Castellar" pitchFamily="18" charset="0"/>
              </a:rPr>
              <a:t>stila</a:t>
            </a:r>
            <a:endParaRPr lang="en-US" sz="3600" b="1" dirty="0">
              <a:solidFill>
                <a:srgbClr val="FF5050"/>
              </a:solidFill>
              <a:latin typeface="Castellar" pitchFamily="18" charset="0"/>
            </a:endParaRPr>
          </a:p>
          <a:p>
            <a:r>
              <a:rPr lang="en-US" sz="3600" b="1" dirty="0">
                <a:solidFill>
                  <a:srgbClr val="9900CC"/>
                </a:solidFill>
                <a:latin typeface="Gigi" pitchFamily="82" charset="0"/>
              </a:rPr>
              <a:t>Ne </a:t>
            </a:r>
            <a:r>
              <a:rPr lang="en-US" sz="3600" b="1" dirty="0" err="1">
                <a:solidFill>
                  <a:srgbClr val="9900CC"/>
                </a:solidFill>
                <a:latin typeface="Gigi" pitchFamily="82" charset="0"/>
              </a:rPr>
              <a:t>žrtvujte</a:t>
            </a:r>
            <a:r>
              <a:rPr lang="en-US" sz="3600" b="1" dirty="0">
                <a:solidFill>
                  <a:srgbClr val="9900CC"/>
                </a:solidFill>
                <a:latin typeface="Gigi" pitchFamily="82" charset="0"/>
              </a:rPr>
              <a:t> </a:t>
            </a:r>
            <a:r>
              <a:rPr lang="en-US" sz="3600" b="1" dirty="0" err="1">
                <a:solidFill>
                  <a:srgbClr val="9900CC"/>
                </a:solidFill>
                <a:latin typeface="Gigi" pitchFamily="82" charset="0"/>
              </a:rPr>
              <a:t>čitljivost</a:t>
            </a:r>
            <a:r>
              <a:rPr lang="en-US" sz="3600" b="1" dirty="0">
                <a:solidFill>
                  <a:srgbClr val="9900CC"/>
                </a:solidFill>
                <a:latin typeface="Gigi" pitchFamily="82" charset="0"/>
              </a:rPr>
              <a:t> </a:t>
            </a:r>
            <a:r>
              <a:rPr lang="en-US" sz="3600" b="1" dirty="0" err="1">
                <a:solidFill>
                  <a:srgbClr val="9900CC"/>
                </a:solidFill>
                <a:latin typeface="Gigi" pitchFamily="82" charset="0"/>
              </a:rPr>
              <a:t>radi</a:t>
            </a:r>
            <a:r>
              <a:rPr lang="en-US" sz="3600" b="1" dirty="0">
                <a:solidFill>
                  <a:srgbClr val="9900CC"/>
                </a:solidFill>
                <a:latin typeface="Gigi" pitchFamily="82" charset="0"/>
              </a:rPr>
              <a:t> </a:t>
            </a:r>
            <a:r>
              <a:rPr lang="en-US" sz="3600" b="1" dirty="0" err="1">
                <a:solidFill>
                  <a:srgbClr val="9900CC"/>
                </a:solidFill>
                <a:latin typeface="Gigi" pitchFamily="82" charset="0"/>
              </a:rPr>
              <a:t>stila</a:t>
            </a:r>
            <a:endParaRPr lang="en-US" sz="3600" b="1" dirty="0">
              <a:solidFill>
                <a:srgbClr val="9900CC"/>
              </a:solidFill>
              <a:latin typeface="Gigi" pitchFamily="82" charset="0"/>
            </a:endParaRPr>
          </a:p>
          <a:p>
            <a:r>
              <a:rPr lang="en-US" sz="3600" b="1" dirty="0">
                <a:solidFill>
                  <a:schemeClr val="folHlink"/>
                </a:solidFill>
                <a:latin typeface="Goudy Stout" pitchFamily="18" charset="0"/>
              </a:rPr>
              <a:t>Ne </a:t>
            </a:r>
            <a:r>
              <a:rPr lang="en-US" sz="3600" b="1" dirty="0" err="1">
                <a:solidFill>
                  <a:schemeClr val="folHlink"/>
                </a:solidFill>
                <a:latin typeface="Goudy Stout" pitchFamily="18" charset="0"/>
              </a:rPr>
              <a:t>žrtvujte</a:t>
            </a:r>
            <a:r>
              <a:rPr lang="en-US" sz="3600" b="1" dirty="0">
                <a:solidFill>
                  <a:schemeClr val="folHlink"/>
                </a:solidFill>
                <a:latin typeface="Goudy Stout" pitchFamily="18" charset="0"/>
              </a:rPr>
              <a:t> </a:t>
            </a:r>
            <a:r>
              <a:rPr lang="sr-Latn-CS" sz="3600" b="1" dirty="0">
                <a:solidFill>
                  <a:schemeClr val="folHlink"/>
                </a:solidFill>
                <a:latin typeface="Goudy Stout" pitchFamily="18" charset="0"/>
              </a:rPr>
              <a:t>CH</a:t>
            </a:r>
            <a:r>
              <a:rPr lang="en-US" sz="3600" b="1" dirty="0" err="1">
                <a:solidFill>
                  <a:schemeClr val="folHlink"/>
                </a:solidFill>
                <a:latin typeface="Goudy Stout" pitchFamily="18" charset="0"/>
              </a:rPr>
              <a:t>itljivost</a:t>
            </a:r>
            <a:r>
              <a:rPr lang="en-US" sz="3600" b="1" dirty="0">
                <a:solidFill>
                  <a:schemeClr val="folHlink"/>
                </a:solidFill>
                <a:latin typeface="Goudy Stout" pitchFamily="18" charset="0"/>
              </a:rPr>
              <a:t> </a:t>
            </a:r>
            <a:r>
              <a:rPr lang="en-US" sz="3600" b="1" dirty="0" err="1">
                <a:solidFill>
                  <a:schemeClr val="folHlink"/>
                </a:solidFill>
                <a:latin typeface="Goudy Stout" pitchFamily="18" charset="0"/>
              </a:rPr>
              <a:t>radi</a:t>
            </a:r>
            <a:r>
              <a:rPr lang="en-US" sz="3600" b="1" dirty="0">
                <a:solidFill>
                  <a:schemeClr val="folHlink"/>
                </a:solidFill>
                <a:latin typeface="Goudy Stout" pitchFamily="18" charset="0"/>
              </a:rPr>
              <a:t> </a:t>
            </a:r>
            <a:r>
              <a:rPr lang="en-US" sz="3600" b="1" dirty="0" err="1">
                <a:solidFill>
                  <a:schemeClr val="folHlink"/>
                </a:solidFill>
                <a:latin typeface="Goudy Stout" pitchFamily="18" charset="0"/>
              </a:rPr>
              <a:t>stila</a:t>
            </a:r>
            <a:endParaRPr lang="en-US" sz="3600" b="1" dirty="0">
              <a:latin typeface="Lucida Handwriting" pitchFamily="66" charset="0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3248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11216"/>
          </a:xfrm>
        </p:spPr>
        <p:txBody>
          <a:bodyPr/>
          <a:lstStyle/>
          <a:p>
            <a:pPr algn="ctr">
              <a:defRPr/>
            </a:pPr>
            <a:r>
              <a:rPr lang="sr-Latn-R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ХВАЛА НА ПАЖЊИ !</a:t>
            </a:r>
          </a:p>
          <a:p>
            <a:pPr algn="ctr">
              <a:buNone/>
              <a:defRPr/>
            </a:pPr>
            <a:endParaRPr lang="sr-Latn-RS" sz="4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sr-Latn-R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ЖЕЛИМ ВАМ ПУНО УСПЕХА </a:t>
            </a:r>
            <a:r>
              <a:rPr lang="sr-Latn-R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</a:t>
            </a:r>
            <a:r>
              <a:rPr lang="sr-Cyrl-R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sr-Latn-R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РАДУ</a:t>
            </a:r>
            <a:endParaRPr lang="sr-Cyrl-RS" sz="44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sr-Cyrl-R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778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3312368"/>
          </a:xfrm>
        </p:spPr>
        <p:txBody>
          <a:bodyPr>
            <a:normAutofit/>
          </a:bodyPr>
          <a:lstStyle/>
          <a:p>
            <a:r>
              <a:rPr lang="ru-RU" sz="3200" dirty="0"/>
              <a:t>када се презенатција пројектује на платно, користити </a:t>
            </a:r>
            <a:r>
              <a:rPr lang="ru-RU" sz="3200" dirty="0" smtClean="0"/>
              <a:t>светле позадине </a:t>
            </a:r>
            <a:r>
              <a:rPr lang="ru-RU" sz="3200" dirty="0"/>
              <a:t>и тамна слова, а код пројектовања на екран </a:t>
            </a:r>
            <a:r>
              <a:rPr lang="ru-RU" sz="3200" dirty="0" smtClean="0"/>
              <a:t>користити супротну </a:t>
            </a:r>
            <a:r>
              <a:rPr lang="ru-RU" sz="3200" dirty="0"/>
              <a:t>комбинацију (тамна позадина - светла слова).</a:t>
            </a:r>
          </a:p>
          <a:p>
            <a:pPr marL="0" indent="0">
              <a:buNone/>
            </a:pPr>
            <a:endParaRPr lang="sr-Cyrl-R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404664"/>
            <a:ext cx="8136904" cy="1795264"/>
          </a:xfrm>
        </p:spPr>
        <p:txBody>
          <a:bodyPr>
            <a:noAutofit/>
          </a:bodyPr>
          <a:lstStyle/>
          <a:p>
            <a:pPr algn="ctr"/>
            <a:r>
              <a:rPr lang="ru-RU" sz="4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Коришћење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тамне  позадине  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код пројектовања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презентације  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</a:t>
            </a:r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Cyrl-R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платно</a:t>
            </a:r>
            <a:endParaRPr lang="sr-Cyrl-R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244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72000"/>
          </a:xfrm>
        </p:spPr>
        <p:txBody>
          <a:bodyPr>
            <a:normAutofit/>
          </a:bodyPr>
          <a:lstStyle/>
          <a:p>
            <a:r>
              <a:rPr lang="ru-RU" sz="3600" dirty="0"/>
              <a:t> - први слајд мора обавезно </a:t>
            </a:r>
            <a:r>
              <a:rPr lang="ru-RU" sz="3600" dirty="0" smtClean="0"/>
              <a:t>да садржи </a:t>
            </a:r>
            <a:r>
              <a:rPr lang="ru-RU" sz="3600" dirty="0"/>
              <a:t>наслов излагања и титулу и име излагача, а ако је </a:t>
            </a:r>
            <a:r>
              <a:rPr lang="ru-RU" sz="3600" dirty="0" smtClean="0"/>
              <a:t>презентација изван </a:t>
            </a:r>
            <a:r>
              <a:rPr lang="ru-RU" sz="3600" dirty="0"/>
              <a:t>матичне организације, и назив фирме / факултета</a:t>
            </a:r>
            <a:endParaRPr lang="sr-Cyrl-R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1520" y="152400"/>
            <a:ext cx="8640960" cy="147640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Лоше урађен </a:t>
            </a:r>
            <a:r>
              <a:rPr lang="ru-RU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први слајд презентације</a:t>
            </a:r>
            <a:endParaRPr lang="sr-Cyrl-RS" sz="4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0919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2924944"/>
            <a:ext cx="8229600" cy="1944216"/>
          </a:xfrm>
        </p:spPr>
        <p:txBody>
          <a:bodyPr>
            <a:normAutofit/>
          </a:bodyPr>
          <a:lstStyle/>
          <a:p>
            <a:r>
              <a:rPr lang="ru-RU" sz="3600" dirty="0"/>
              <a:t>на другом слајду треба </a:t>
            </a:r>
            <a:r>
              <a:rPr lang="ru-RU" sz="3600" dirty="0" smtClean="0"/>
              <a:t>да стоји </a:t>
            </a:r>
            <a:r>
              <a:rPr lang="ru-RU" sz="3600" dirty="0"/>
              <a:t>циљ вашег излагања у кратким </a:t>
            </a:r>
            <a:r>
              <a:rPr lang="ru-RU" sz="3600" dirty="0" smtClean="0"/>
              <a:t>цртама</a:t>
            </a:r>
            <a:endParaRPr lang="ru-RU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ru-RU" sz="4400" dirty="0">
                <a:solidFill>
                  <a:srgbClr val="FFFF00"/>
                </a:solidFill>
              </a:rPr>
              <a:t>3. </a:t>
            </a:r>
            <a:r>
              <a:rPr lang="ru-RU" sz="4400" b="1" dirty="0">
                <a:solidFill>
                  <a:srgbClr val="FFFF00"/>
                </a:solidFill>
              </a:rPr>
              <a:t>Лоше урађен други слајд презентације</a:t>
            </a:r>
            <a:endParaRPr lang="sr-Cyrl-RS" sz="44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230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505200"/>
            <a:ext cx="3114675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63144"/>
          </a:xfrm>
        </p:spPr>
        <p:txBody>
          <a:bodyPr>
            <a:normAutofit/>
          </a:bodyPr>
          <a:lstStyle/>
          <a:p>
            <a:r>
              <a:rPr lang="ru-RU" sz="3600" dirty="0"/>
              <a:t>за време </a:t>
            </a:r>
            <a:r>
              <a:rPr lang="ru-RU" sz="3600" dirty="0" smtClean="0"/>
              <a:t>излагања предавач </a:t>
            </a:r>
            <a:r>
              <a:rPr lang="ru-RU" sz="3600" dirty="0"/>
              <a:t>увек </a:t>
            </a:r>
            <a:r>
              <a:rPr lang="ru-RU" sz="3600" dirty="0" smtClean="0"/>
              <a:t> стоји, </a:t>
            </a:r>
          </a:p>
          <a:p>
            <a:r>
              <a:rPr lang="ru-RU" sz="3600" dirty="0" smtClean="0"/>
              <a:t>не прилази рачунару за промену слајдова већ користи даљински / презентер</a:t>
            </a:r>
            <a:endParaRPr lang="sr-Cyrl-R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</a:t>
            </a:r>
            <a:r>
              <a:rPr lang="sr-Cyrl-RS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Седење за време излагања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537321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9597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2204864"/>
            <a:ext cx="8003232" cy="3891136"/>
          </a:xfrm>
        </p:spPr>
        <p:txBody>
          <a:bodyPr>
            <a:normAutofit/>
          </a:bodyPr>
          <a:lstStyle/>
          <a:p>
            <a:r>
              <a:rPr lang="ru-RU" sz="4000" dirty="0"/>
              <a:t>препорука: </a:t>
            </a:r>
            <a:endParaRPr lang="ru-RU" sz="4000" dirty="0" smtClean="0"/>
          </a:p>
          <a:p>
            <a:pPr marL="0" indent="0">
              <a:buNone/>
            </a:pPr>
            <a:r>
              <a:rPr lang="ru-RU" sz="3600" dirty="0" smtClean="0"/>
              <a:t>наслов </a:t>
            </a:r>
            <a:r>
              <a:rPr lang="ru-RU" sz="3600" dirty="0"/>
              <a:t>40 пт, </a:t>
            </a:r>
            <a:endParaRPr lang="ru-RU" sz="3600" dirty="0" smtClean="0"/>
          </a:p>
          <a:p>
            <a:pPr marL="0" indent="0">
              <a:buNone/>
            </a:pPr>
            <a:r>
              <a:rPr lang="ru-RU" sz="3600" dirty="0" smtClean="0"/>
              <a:t>поднаслов </a:t>
            </a:r>
            <a:r>
              <a:rPr lang="ru-RU" sz="3600" dirty="0"/>
              <a:t>36 </a:t>
            </a:r>
            <a:r>
              <a:rPr lang="ru-RU" sz="3600" dirty="0" smtClean="0"/>
              <a:t>пт, </a:t>
            </a:r>
          </a:p>
          <a:p>
            <a:pPr marL="0" indent="0">
              <a:buNone/>
            </a:pPr>
            <a:r>
              <a:rPr lang="sr-Cyrl-RS" sz="3600" dirty="0" smtClean="0"/>
              <a:t>остатак </a:t>
            </a:r>
            <a:r>
              <a:rPr lang="sr-Cyrl-RS" sz="3600" dirty="0"/>
              <a:t>текста 32-24 пт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Коришћење </a:t>
            </a:r>
            <a:r>
              <a:rPr lang="sr-Cyrl-RS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ситних слова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2602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6652"/>
            <a:ext cx="8496944" cy="63727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67257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63144"/>
          </a:xfrm>
        </p:spPr>
        <p:txBody>
          <a:bodyPr>
            <a:normAutofit/>
          </a:bodyPr>
          <a:lstStyle/>
          <a:p>
            <a:r>
              <a:rPr lang="ru-RU" sz="3600" dirty="0"/>
              <a:t>уколико се ви не трудите </a:t>
            </a:r>
            <a:r>
              <a:rPr lang="ru-RU" sz="3600" dirty="0" smtClean="0"/>
              <a:t>да заинтересујете </a:t>
            </a:r>
            <a:r>
              <a:rPr lang="ru-RU" sz="3600" dirty="0"/>
              <a:t>публику за оно што причате, чак и они </a:t>
            </a:r>
            <a:r>
              <a:rPr lang="ru-RU" sz="3600" dirty="0" smtClean="0"/>
              <a:t>заинтересовани ће </a:t>
            </a:r>
            <a:r>
              <a:rPr lang="ru-RU" sz="3600" dirty="0"/>
              <a:t>ускоро престати да вас слушају</a:t>
            </a:r>
            <a:endParaRPr lang="sr-Cyrl-R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Недостатак </a:t>
            </a:r>
            <a:r>
              <a:rPr lang="ru-RU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елана </a:t>
            </a:r>
            <a:r>
              <a:rPr lang="ru-RU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 излагању</a:t>
            </a:r>
            <a:endParaRPr lang="sr-Cyrl-R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5041656"/>
            <a:ext cx="15668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75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220</TotalTime>
  <Words>646</Words>
  <Application>Microsoft Office PowerPoint</Application>
  <PresentationFormat>On-screen Show (4:3)</PresentationFormat>
  <Paragraphs>54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Paper</vt:lpstr>
      <vt:lpstr>Најчешће грешке при прављењу Power Point презентација  </vt:lpstr>
      <vt:lpstr>Кратко упутство корисницима  Power Point </vt:lpstr>
      <vt:lpstr>1. Коришћење  тамне  позадине  код пројектовања  презентације  на  платно</vt:lpstr>
      <vt:lpstr>2.  Лоше урађен први слајд презентације</vt:lpstr>
      <vt:lpstr>3. Лоше урађен други слајд презентације</vt:lpstr>
      <vt:lpstr>4. Седење за време излагања</vt:lpstr>
      <vt:lpstr>5. Коришћење ситних слова</vt:lpstr>
      <vt:lpstr>PowerPoint Presentation</vt:lpstr>
      <vt:lpstr>6. Недостатак  елана у излагању</vt:lpstr>
      <vt:lpstr>7. Недостатак закључка на крају презентације</vt:lpstr>
      <vt:lpstr>8. Читање  текста  презентације </vt:lpstr>
      <vt:lpstr>9. Не обраћање публици </vt:lpstr>
      <vt:lpstr>10. Коришћење  фраза  током излагања</vt:lpstr>
      <vt:lpstr>11. Презентација без графика, слика или фотографија</vt:lpstr>
      <vt:lpstr>12. Коришћење поштапалица током излагања</vt:lpstr>
      <vt:lpstr>13. Презенатација није на време припремљена</vt:lpstr>
      <vt:lpstr>14. Не поштовање ограничења трајања презентације</vt:lpstr>
      <vt:lpstr>15. Недостатак  анимације </vt:lpstr>
      <vt:lpstr>16. Истицање  бојом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Најчешће грешке при прављењу Power Point презентација</dc:title>
  <dc:creator>Bratislav</dc:creator>
  <cp:lastModifiedBy>Bratislav</cp:lastModifiedBy>
  <cp:revision>14</cp:revision>
  <dcterms:created xsi:type="dcterms:W3CDTF">2013-04-02T23:26:39Z</dcterms:created>
  <dcterms:modified xsi:type="dcterms:W3CDTF">2013-04-05T20:24:57Z</dcterms:modified>
</cp:coreProperties>
</file>